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handoutMasterIdLst>
    <p:handoutMasterId r:id="rId4"/>
  </p:handoutMasterIdLst>
  <p:sldIdLst>
    <p:sldId id="270" r:id="rId2"/>
    <p:sldId id="271" r:id="rId3"/>
  </p:sldIdLst>
  <p:sldSz cx="9144000" cy="6858000" type="screen4x3"/>
  <p:notesSz cx="7010400" cy="9296400"/>
  <p:embeddedFontLst>
    <p:embeddedFont>
      <p:font typeface="Calibri" panose="020F0502020204030204" pitchFamily="34" charset="0"/>
      <p:regular r:id="rId5"/>
      <p:bold r:id="rId6"/>
      <p:italic r:id="rId7"/>
      <p:boldItalic r:id="rId8"/>
    </p:embeddedFont>
    <p:embeddedFont>
      <p:font typeface="Calibri Light" panose="020F0302020204030204" pitchFamily="34" charset="0"/>
      <p:regular r:id="rId9"/>
      <p:italic r:id="rId1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998B8"/>
    <a:srgbClr val="435885"/>
    <a:srgbClr val="163E5D"/>
    <a:srgbClr val="1828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4545" autoAdjust="0"/>
    <p:restoredTop sz="94660"/>
  </p:normalViewPr>
  <p:slideViewPr>
    <p:cSldViewPr snapToGrid="0">
      <p:cViewPr>
        <p:scale>
          <a:sx n="93" d="100"/>
          <a:sy n="93" d="100"/>
        </p:scale>
        <p:origin x="1982" y="82"/>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presProps" Target="presProps.xml"/><Relationship Id="rId5" Type="http://schemas.openxmlformats.org/officeDocument/2006/relationships/font" Target="fonts/font1.fntdata"/><Relationship Id="rId10" Type="http://schemas.openxmlformats.org/officeDocument/2006/relationships/font" Target="fonts/font6.fntdata"/><Relationship Id="rId4" Type="http://schemas.openxmlformats.org/officeDocument/2006/relationships/handoutMaster" Target="handoutMasters/handoutMaster1.xml"/><Relationship Id="rId9" Type="http://schemas.openxmlformats.org/officeDocument/2006/relationships/font" Target="fonts/font5.fntdata"/><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6240D0BB-C96E-4E70-B3AA-4F429724A58F}" type="datetimeFigureOut">
              <a:rPr lang="en-US" smtClean="0"/>
              <a:t>4/21/2020</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47CC1F40-93B3-4815-9D9C-65F68AEC0BEB}" type="slidenum">
              <a:rPr lang="en-US" smtClean="0"/>
              <a:t>‹#›</a:t>
            </a:fld>
            <a:endParaRPr lang="en-US"/>
          </a:p>
        </p:txBody>
      </p:sp>
    </p:spTree>
    <p:extLst>
      <p:ext uri="{BB962C8B-B14F-4D97-AF65-F5344CB8AC3E}">
        <p14:creationId xmlns:p14="http://schemas.microsoft.com/office/powerpoint/2010/main" val="319406094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7C5EC60-FA32-46D3-84CE-AD966D6371CF}" type="datetimeFigureOut">
              <a:rPr lang="en-US" smtClean="0"/>
              <a:t>4/21/2020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BC5B1D-A7C3-46BE-A8D9-1A8F147CE85B}" type="slidenum">
              <a:rPr lang="en-US" smtClean="0"/>
              <a:t>‹#›</a:t>
            </a:fld>
            <a:endParaRPr lang="en-US"/>
          </a:p>
        </p:txBody>
      </p:sp>
    </p:spTree>
    <p:extLst>
      <p:ext uri="{BB962C8B-B14F-4D97-AF65-F5344CB8AC3E}">
        <p14:creationId xmlns:p14="http://schemas.microsoft.com/office/powerpoint/2010/main" val="26733416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C5EC60-FA32-46D3-84CE-AD966D6371CF}" type="datetimeFigureOut">
              <a:rPr lang="en-US" smtClean="0"/>
              <a:t>4/21/2020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BC5B1D-A7C3-46BE-A8D9-1A8F147CE85B}" type="slidenum">
              <a:rPr lang="en-US" smtClean="0"/>
              <a:t>‹#›</a:t>
            </a:fld>
            <a:endParaRPr lang="en-US"/>
          </a:p>
        </p:txBody>
      </p:sp>
      <p:grpSp>
        <p:nvGrpSpPr>
          <p:cNvPr id="7" name="Group 6"/>
          <p:cNvGrpSpPr/>
          <p:nvPr userDrawn="1"/>
        </p:nvGrpSpPr>
        <p:grpSpPr>
          <a:xfrm>
            <a:off x="7173211" y="5473877"/>
            <a:ext cx="1703198" cy="1097280"/>
            <a:chOff x="8832761" y="5065914"/>
            <a:chExt cx="2270931" cy="1097280"/>
          </a:xfrm>
        </p:grpSpPr>
        <p:pic>
          <p:nvPicPr>
            <p:cNvPr id="8" name="Picture 7" descr="SNHU Business"/>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32761" y="5065914"/>
              <a:ext cx="1097280" cy="1097280"/>
            </a:xfrm>
            <a:prstGeom prst="rect">
              <a:avLst/>
            </a:prstGeom>
            <a:noFill/>
            <a:ln>
              <a:noFill/>
            </a:ln>
          </p:spPr>
        </p:pic>
        <p:pic>
          <p:nvPicPr>
            <p:cNvPr id="9" name="Picture 8" descr="C:\Users\a.lynch\Desktop\ACSBP_accredited_LHU.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80148" y="5065914"/>
              <a:ext cx="923544" cy="1097280"/>
            </a:xfrm>
            <a:prstGeom prst="rect">
              <a:avLst/>
            </a:prstGeom>
            <a:noFill/>
            <a:ln>
              <a:noFill/>
            </a:ln>
          </p:spPr>
        </p:pic>
      </p:grpSp>
      <p:cxnSp>
        <p:nvCxnSpPr>
          <p:cNvPr id="10" name="Straight Connector 9"/>
          <p:cNvCxnSpPr/>
          <p:nvPr userDrawn="1"/>
        </p:nvCxnSpPr>
        <p:spPr>
          <a:xfrm>
            <a:off x="430003" y="6565301"/>
            <a:ext cx="6533510" cy="5856"/>
          </a:xfrm>
          <a:prstGeom prst="line">
            <a:avLst/>
          </a:prstGeom>
          <a:ln w="19050">
            <a:solidFill>
              <a:srgbClr val="163E5D"/>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8779119" y="548641"/>
            <a:ext cx="0" cy="4646575"/>
          </a:xfrm>
          <a:prstGeom prst="line">
            <a:avLst/>
          </a:prstGeom>
          <a:ln w="19050">
            <a:solidFill>
              <a:srgbClr val="163E5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76297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7C5EC60-FA32-46D3-84CE-AD966D6371CF}" type="datetimeFigureOut">
              <a:rPr lang="en-US" smtClean="0"/>
              <a:t>4/21/2020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BC5B1D-A7C3-46BE-A8D9-1A8F147CE85B}" type="slidenum">
              <a:rPr lang="en-US" smtClean="0"/>
              <a:t>‹#›</a:t>
            </a:fld>
            <a:endParaRPr lang="en-US"/>
          </a:p>
        </p:txBody>
      </p:sp>
      <p:grpSp>
        <p:nvGrpSpPr>
          <p:cNvPr id="7" name="Group 6"/>
          <p:cNvGrpSpPr/>
          <p:nvPr userDrawn="1"/>
        </p:nvGrpSpPr>
        <p:grpSpPr>
          <a:xfrm>
            <a:off x="7173211" y="5473877"/>
            <a:ext cx="1703198" cy="1097280"/>
            <a:chOff x="8832761" y="5065914"/>
            <a:chExt cx="2270931" cy="1097280"/>
          </a:xfrm>
        </p:grpSpPr>
        <p:pic>
          <p:nvPicPr>
            <p:cNvPr id="8" name="Picture 7" descr="SNHU Business"/>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32761" y="5065914"/>
              <a:ext cx="1097280" cy="1097280"/>
            </a:xfrm>
            <a:prstGeom prst="rect">
              <a:avLst/>
            </a:prstGeom>
            <a:noFill/>
            <a:ln>
              <a:noFill/>
            </a:ln>
          </p:spPr>
        </p:pic>
        <p:pic>
          <p:nvPicPr>
            <p:cNvPr id="9" name="Picture 8" descr="C:\Users\a.lynch\Desktop\ACSBP_accredited_LHU.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80148" y="5065914"/>
              <a:ext cx="923544" cy="1097280"/>
            </a:xfrm>
            <a:prstGeom prst="rect">
              <a:avLst/>
            </a:prstGeom>
            <a:noFill/>
            <a:ln>
              <a:noFill/>
            </a:ln>
          </p:spPr>
        </p:pic>
      </p:grpSp>
      <p:cxnSp>
        <p:nvCxnSpPr>
          <p:cNvPr id="10" name="Straight Connector 9"/>
          <p:cNvCxnSpPr/>
          <p:nvPr userDrawn="1"/>
        </p:nvCxnSpPr>
        <p:spPr>
          <a:xfrm>
            <a:off x="430003" y="6565301"/>
            <a:ext cx="6533510" cy="5856"/>
          </a:xfrm>
          <a:prstGeom prst="line">
            <a:avLst/>
          </a:prstGeom>
          <a:ln w="19050">
            <a:solidFill>
              <a:srgbClr val="163E5D"/>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8779119" y="548641"/>
            <a:ext cx="0" cy="4646575"/>
          </a:xfrm>
          <a:prstGeom prst="line">
            <a:avLst/>
          </a:prstGeom>
          <a:ln w="19050">
            <a:solidFill>
              <a:srgbClr val="163E5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392226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7C5EC60-FA32-46D3-84CE-AD966D6371CF}" type="datetimeFigureOut">
              <a:rPr lang="en-US" smtClean="0"/>
              <a:t>4/21/2020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BC5B1D-A7C3-46BE-A8D9-1A8F147CE85B}" type="slidenum">
              <a:rPr lang="en-US" smtClean="0"/>
              <a:t>‹#›</a:t>
            </a:fld>
            <a:endParaRPr lang="en-US"/>
          </a:p>
        </p:txBody>
      </p:sp>
      <p:grpSp>
        <p:nvGrpSpPr>
          <p:cNvPr id="8" name="Group 7"/>
          <p:cNvGrpSpPr/>
          <p:nvPr userDrawn="1"/>
        </p:nvGrpSpPr>
        <p:grpSpPr>
          <a:xfrm>
            <a:off x="7173211" y="5473877"/>
            <a:ext cx="1703198" cy="1097280"/>
            <a:chOff x="8832761" y="5065914"/>
            <a:chExt cx="2270931" cy="1097280"/>
          </a:xfrm>
        </p:grpSpPr>
        <p:pic>
          <p:nvPicPr>
            <p:cNvPr id="9" name="Picture 8" descr="SNHU Business"/>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32761" y="5065914"/>
              <a:ext cx="1097280" cy="1097280"/>
            </a:xfrm>
            <a:prstGeom prst="rect">
              <a:avLst/>
            </a:prstGeom>
            <a:noFill/>
            <a:ln>
              <a:noFill/>
            </a:ln>
          </p:spPr>
        </p:pic>
        <p:pic>
          <p:nvPicPr>
            <p:cNvPr id="10" name="Picture 9" descr="C:\Users\a.lynch\Desktop\ACSBP_accredited_LHU.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80148" y="5065914"/>
              <a:ext cx="923544" cy="1097280"/>
            </a:xfrm>
            <a:prstGeom prst="rect">
              <a:avLst/>
            </a:prstGeom>
            <a:noFill/>
            <a:ln>
              <a:noFill/>
            </a:ln>
          </p:spPr>
        </p:pic>
      </p:grpSp>
      <p:cxnSp>
        <p:nvCxnSpPr>
          <p:cNvPr id="11" name="Straight Connector 10"/>
          <p:cNvCxnSpPr/>
          <p:nvPr userDrawn="1"/>
        </p:nvCxnSpPr>
        <p:spPr>
          <a:xfrm>
            <a:off x="430003" y="6565301"/>
            <a:ext cx="6533510" cy="5856"/>
          </a:xfrm>
          <a:prstGeom prst="line">
            <a:avLst/>
          </a:prstGeom>
          <a:ln w="19050">
            <a:solidFill>
              <a:srgbClr val="163E5D"/>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a:xfrm>
            <a:off x="8779119" y="548641"/>
            <a:ext cx="0" cy="4646575"/>
          </a:xfrm>
          <a:prstGeom prst="line">
            <a:avLst/>
          </a:prstGeom>
          <a:ln w="19050">
            <a:solidFill>
              <a:srgbClr val="163E5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96548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7C5EC60-FA32-46D3-84CE-AD966D6371CF}" type="datetimeFigureOut">
              <a:rPr lang="en-US" smtClean="0"/>
              <a:t>4/21/2020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3BC5B1D-A7C3-46BE-A8D9-1A8F147CE85B}" type="slidenum">
              <a:rPr lang="en-US" smtClean="0"/>
              <a:t>‹#›</a:t>
            </a:fld>
            <a:endParaRPr lang="en-US"/>
          </a:p>
        </p:txBody>
      </p:sp>
      <p:grpSp>
        <p:nvGrpSpPr>
          <p:cNvPr id="10" name="Group 9"/>
          <p:cNvGrpSpPr/>
          <p:nvPr userDrawn="1"/>
        </p:nvGrpSpPr>
        <p:grpSpPr>
          <a:xfrm>
            <a:off x="7173211" y="5473877"/>
            <a:ext cx="1703198" cy="1097280"/>
            <a:chOff x="8832761" y="5065914"/>
            <a:chExt cx="2270931" cy="1097280"/>
          </a:xfrm>
        </p:grpSpPr>
        <p:pic>
          <p:nvPicPr>
            <p:cNvPr id="11" name="Picture 10" descr="SNHU Business"/>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32761" y="5065914"/>
              <a:ext cx="1097280" cy="1097280"/>
            </a:xfrm>
            <a:prstGeom prst="rect">
              <a:avLst/>
            </a:prstGeom>
            <a:noFill/>
            <a:ln>
              <a:noFill/>
            </a:ln>
          </p:spPr>
        </p:pic>
        <p:pic>
          <p:nvPicPr>
            <p:cNvPr id="12" name="Picture 11" descr="C:\Users\a.lynch\Desktop\ACSBP_accredited_LHU.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80148" y="5065914"/>
              <a:ext cx="923544" cy="1097280"/>
            </a:xfrm>
            <a:prstGeom prst="rect">
              <a:avLst/>
            </a:prstGeom>
            <a:noFill/>
            <a:ln>
              <a:noFill/>
            </a:ln>
          </p:spPr>
        </p:pic>
      </p:grpSp>
      <p:cxnSp>
        <p:nvCxnSpPr>
          <p:cNvPr id="13" name="Straight Connector 12"/>
          <p:cNvCxnSpPr/>
          <p:nvPr userDrawn="1"/>
        </p:nvCxnSpPr>
        <p:spPr>
          <a:xfrm>
            <a:off x="430003" y="6565301"/>
            <a:ext cx="6533510" cy="5856"/>
          </a:xfrm>
          <a:prstGeom prst="line">
            <a:avLst/>
          </a:prstGeom>
          <a:ln w="19050">
            <a:solidFill>
              <a:srgbClr val="163E5D"/>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a:xfrm>
            <a:off x="8779119" y="548641"/>
            <a:ext cx="0" cy="4646575"/>
          </a:xfrm>
          <a:prstGeom prst="line">
            <a:avLst/>
          </a:prstGeom>
          <a:ln w="19050">
            <a:solidFill>
              <a:srgbClr val="163E5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79575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7C5EC60-FA32-46D3-84CE-AD966D6371CF}" type="datetimeFigureOut">
              <a:rPr lang="en-US" smtClean="0"/>
              <a:t>4/21/2020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3BC5B1D-A7C3-46BE-A8D9-1A8F147CE85B}" type="slidenum">
              <a:rPr lang="en-US" smtClean="0"/>
              <a:t>‹#›</a:t>
            </a:fld>
            <a:endParaRPr lang="en-US"/>
          </a:p>
        </p:txBody>
      </p:sp>
      <p:grpSp>
        <p:nvGrpSpPr>
          <p:cNvPr id="6" name="Group 5"/>
          <p:cNvGrpSpPr/>
          <p:nvPr userDrawn="1"/>
        </p:nvGrpSpPr>
        <p:grpSpPr>
          <a:xfrm>
            <a:off x="7173211" y="5473877"/>
            <a:ext cx="1703198" cy="1097280"/>
            <a:chOff x="8832761" y="5065914"/>
            <a:chExt cx="2270931" cy="1097280"/>
          </a:xfrm>
        </p:grpSpPr>
        <p:pic>
          <p:nvPicPr>
            <p:cNvPr id="7" name="Picture 6" descr="SNHU Business"/>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32761" y="5065914"/>
              <a:ext cx="1097280" cy="1097280"/>
            </a:xfrm>
            <a:prstGeom prst="rect">
              <a:avLst/>
            </a:prstGeom>
            <a:noFill/>
            <a:ln>
              <a:noFill/>
            </a:ln>
          </p:spPr>
        </p:pic>
        <p:pic>
          <p:nvPicPr>
            <p:cNvPr id="8" name="Picture 7" descr="C:\Users\a.lynch\Desktop\ACSBP_accredited_LHU.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80148" y="5065914"/>
              <a:ext cx="923544" cy="1097280"/>
            </a:xfrm>
            <a:prstGeom prst="rect">
              <a:avLst/>
            </a:prstGeom>
            <a:noFill/>
            <a:ln>
              <a:noFill/>
            </a:ln>
          </p:spPr>
        </p:pic>
      </p:grpSp>
      <p:cxnSp>
        <p:nvCxnSpPr>
          <p:cNvPr id="9" name="Straight Connector 8"/>
          <p:cNvCxnSpPr/>
          <p:nvPr userDrawn="1"/>
        </p:nvCxnSpPr>
        <p:spPr>
          <a:xfrm>
            <a:off x="430003" y="6565301"/>
            <a:ext cx="6533510" cy="5856"/>
          </a:xfrm>
          <a:prstGeom prst="line">
            <a:avLst/>
          </a:prstGeom>
          <a:ln w="19050">
            <a:solidFill>
              <a:srgbClr val="163E5D"/>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8779119" y="548641"/>
            <a:ext cx="0" cy="4646575"/>
          </a:xfrm>
          <a:prstGeom prst="line">
            <a:avLst/>
          </a:prstGeom>
          <a:ln w="19050">
            <a:solidFill>
              <a:srgbClr val="163E5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61101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C5EC60-FA32-46D3-84CE-AD966D6371CF}" type="datetimeFigureOut">
              <a:rPr lang="en-US" smtClean="0"/>
              <a:t>4/21/2020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3BC5B1D-A7C3-46BE-A8D9-1A8F147CE85B}" type="slidenum">
              <a:rPr lang="en-US" smtClean="0"/>
              <a:t>‹#›</a:t>
            </a:fld>
            <a:endParaRPr lang="en-US"/>
          </a:p>
        </p:txBody>
      </p:sp>
      <p:grpSp>
        <p:nvGrpSpPr>
          <p:cNvPr id="5" name="Group 4"/>
          <p:cNvGrpSpPr/>
          <p:nvPr userDrawn="1"/>
        </p:nvGrpSpPr>
        <p:grpSpPr>
          <a:xfrm>
            <a:off x="7173211" y="5473877"/>
            <a:ext cx="1703198" cy="1097280"/>
            <a:chOff x="8832761" y="5065914"/>
            <a:chExt cx="2270931" cy="1097280"/>
          </a:xfrm>
        </p:grpSpPr>
        <p:pic>
          <p:nvPicPr>
            <p:cNvPr id="6" name="Picture 5" descr="SNHU Business"/>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32761" y="5065914"/>
              <a:ext cx="1097280" cy="1097280"/>
            </a:xfrm>
            <a:prstGeom prst="rect">
              <a:avLst/>
            </a:prstGeom>
            <a:noFill/>
            <a:ln>
              <a:noFill/>
            </a:ln>
          </p:spPr>
        </p:pic>
        <p:pic>
          <p:nvPicPr>
            <p:cNvPr id="7" name="Picture 6" descr="C:\Users\a.lynch\Desktop\ACSBP_accredited_LHU.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80148" y="5065914"/>
              <a:ext cx="923544" cy="1097280"/>
            </a:xfrm>
            <a:prstGeom prst="rect">
              <a:avLst/>
            </a:prstGeom>
            <a:noFill/>
            <a:ln>
              <a:noFill/>
            </a:ln>
          </p:spPr>
        </p:pic>
      </p:grpSp>
      <p:cxnSp>
        <p:nvCxnSpPr>
          <p:cNvPr id="8" name="Straight Connector 7"/>
          <p:cNvCxnSpPr/>
          <p:nvPr userDrawn="1"/>
        </p:nvCxnSpPr>
        <p:spPr>
          <a:xfrm>
            <a:off x="430003" y="6565301"/>
            <a:ext cx="6533510" cy="5856"/>
          </a:xfrm>
          <a:prstGeom prst="line">
            <a:avLst/>
          </a:prstGeom>
          <a:ln w="19050">
            <a:solidFill>
              <a:srgbClr val="163E5D"/>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8779119" y="548641"/>
            <a:ext cx="0" cy="4646575"/>
          </a:xfrm>
          <a:prstGeom prst="line">
            <a:avLst/>
          </a:prstGeom>
          <a:ln w="19050">
            <a:solidFill>
              <a:srgbClr val="163E5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357320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7C5EC60-FA32-46D3-84CE-AD966D6371CF}" type="datetimeFigureOut">
              <a:rPr lang="en-US" smtClean="0"/>
              <a:t>4/21/2020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BC5B1D-A7C3-46BE-A8D9-1A8F147CE85B}" type="slidenum">
              <a:rPr lang="en-US" smtClean="0"/>
              <a:t>‹#›</a:t>
            </a:fld>
            <a:endParaRPr lang="en-US"/>
          </a:p>
        </p:txBody>
      </p:sp>
      <p:grpSp>
        <p:nvGrpSpPr>
          <p:cNvPr id="8" name="Group 7"/>
          <p:cNvGrpSpPr/>
          <p:nvPr userDrawn="1"/>
        </p:nvGrpSpPr>
        <p:grpSpPr>
          <a:xfrm>
            <a:off x="7173211" y="5473877"/>
            <a:ext cx="1703198" cy="1097280"/>
            <a:chOff x="8832761" y="5065914"/>
            <a:chExt cx="2270931" cy="1097280"/>
          </a:xfrm>
        </p:grpSpPr>
        <p:pic>
          <p:nvPicPr>
            <p:cNvPr id="9" name="Picture 8" descr="SNHU Business"/>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32761" y="5065914"/>
              <a:ext cx="1097280" cy="1097280"/>
            </a:xfrm>
            <a:prstGeom prst="rect">
              <a:avLst/>
            </a:prstGeom>
            <a:noFill/>
            <a:ln>
              <a:noFill/>
            </a:ln>
          </p:spPr>
        </p:pic>
        <p:pic>
          <p:nvPicPr>
            <p:cNvPr id="10" name="Picture 9" descr="C:\Users\a.lynch\Desktop\ACSBP_accredited_LHU.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80148" y="5065914"/>
              <a:ext cx="923544" cy="1097280"/>
            </a:xfrm>
            <a:prstGeom prst="rect">
              <a:avLst/>
            </a:prstGeom>
            <a:noFill/>
            <a:ln>
              <a:noFill/>
            </a:ln>
          </p:spPr>
        </p:pic>
      </p:grpSp>
      <p:cxnSp>
        <p:nvCxnSpPr>
          <p:cNvPr id="11" name="Straight Connector 10"/>
          <p:cNvCxnSpPr/>
          <p:nvPr userDrawn="1"/>
        </p:nvCxnSpPr>
        <p:spPr>
          <a:xfrm>
            <a:off x="430003" y="6565301"/>
            <a:ext cx="6533510" cy="5856"/>
          </a:xfrm>
          <a:prstGeom prst="line">
            <a:avLst/>
          </a:prstGeom>
          <a:ln w="19050">
            <a:solidFill>
              <a:srgbClr val="163E5D"/>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a:xfrm>
            <a:off x="8779119" y="548641"/>
            <a:ext cx="0" cy="4646575"/>
          </a:xfrm>
          <a:prstGeom prst="line">
            <a:avLst/>
          </a:prstGeom>
          <a:ln w="19050">
            <a:solidFill>
              <a:srgbClr val="163E5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76670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7C5EC60-FA32-46D3-84CE-AD966D6371CF}" type="datetimeFigureOut">
              <a:rPr lang="en-US" smtClean="0"/>
              <a:t>4/21/2020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BC5B1D-A7C3-46BE-A8D9-1A8F147CE85B}" type="slidenum">
              <a:rPr lang="en-US" smtClean="0"/>
              <a:t>‹#›</a:t>
            </a:fld>
            <a:endParaRPr lang="en-US"/>
          </a:p>
        </p:txBody>
      </p:sp>
      <p:grpSp>
        <p:nvGrpSpPr>
          <p:cNvPr id="8" name="Group 7"/>
          <p:cNvGrpSpPr/>
          <p:nvPr userDrawn="1"/>
        </p:nvGrpSpPr>
        <p:grpSpPr>
          <a:xfrm>
            <a:off x="7173211" y="5473877"/>
            <a:ext cx="1703198" cy="1097280"/>
            <a:chOff x="8832761" y="5065914"/>
            <a:chExt cx="2270931" cy="1097280"/>
          </a:xfrm>
        </p:grpSpPr>
        <p:pic>
          <p:nvPicPr>
            <p:cNvPr id="9" name="Picture 8" descr="SNHU Business"/>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32761" y="5065914"/>
              <a:ext cx="1097280" cy="1097280"/>
            </a:xfrm>
            <a:prstGeom prst="rect">
              <a:avLst/>
            </a:prstGeom>
            <a:noFill/>
            <a:ln>
              <a:noFill/>
            </a:ln>
          </p:spPr>
        </p:pic>
        <p:pic>
          <p:nvPicPr>
            <p:cNvPr id="10" name="Picture 9" descr="C:\Users\a.lynch\Desktop\ACSBP_accredited_LHU.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80148" y="5065914"/>
              <a:ext cx="923544" cy="1097280"/>
            </a:xfrm>
            <a:prstGeom prst="rect">
              <a:avLst/>
            </a:prstGeom>
            <a:noFill/>
            <a:ln>
              <a:noFill/>
            </a:ln>
          </p:spPr>
        </p:pic>
      </p:grpSp>
      <p:cxnSp>
        <p:nvCxnSpPr>
          <p:cNvPr id="11" name="Straight Connector 10"/>
          <p:cNvCxnSpPr/>
          <p:nvPr userDrawn="1"/>
        </p:nvCxnSpPr>
        <p:spPr>
          <a:xfrm>
            <a:off x="430003" y="6565301"/>
            <a:ext cx="6533510" cy="5856"/>
          </a:xfrm>
          <a:prstGeom prst="line">
            <a:avLst/>
          </a:prstGeom>
          <a:ln w="19050">
            <a:solidFill>
              <a:srgbClr val="163E5D"/>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a:xfrm>
            <a:off x="8779119" y="548641"/>
            <a:ext cx="0" cy="4646575"/>
          </a:xfrm>
          <a:prstGeom prst="line">
            <a:avLst/>
          </a:prstGeom>
          <a:ln w="19050">
            <a:solidFill>
              <a:srgbClr val="163E5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67488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C5EC60-FA32-46D3-84CE-AD966D6371CF}" type="datetimeFigureOut">
              <a:rPr lang="en-US" smtClean="0"/>
              <a:t>4/21/2020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BC5B1D-A7C3-46BE-A8D9-1A8F147CE85B}" type="slidenum">
              <a:rPr lang="en-US" smtClean="0"/>
              <a:t>‹#›</a:t>
            </a:fld>
            <a:endParaRPr lang="en-US"/>
          </a:p>
        </p:txBody>
      </p:sp>
      <p:grpSp>
        <p:nvGrpSpPr>
          <p:cNvPr id="7" name="Group 6"/>
          <p:cNvGrpSpPr/>
          <p:nvPr userDrawn="1"/>
        </p:nvGrpSpPr>
        <p:grpSpPr>
          <a:xfrm>
            <a:off x="7173211" y="5473877"/>
            <a:ext cx="1703198" cy="1097280"/>
            <a:chOff x="8832761" y="5065914"/>
            <a:chExt cx="2270931" cy="1097280"/>
          </a:xfrm>
        </p:grpSpPr>
        <p:pic>
          <p:nvPicPr>
            <p:cNvPr id="8" name="Picture 7" descr="SNHU Business"/>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32761" y="5065914"/>
              <a:ext cx="1097280" cy="1097280"/>
            </a:xfrm>
            <a:prstGeom prst="rect">
              <a:avLst/>
            </a:prstGeom>
            <a:noFill/>
            <a:ln>
              <a:noFill/>
            </a:ln>
          </p:spPr>
        </p:pic>
        <p:pic>
          <p:nvPicPr>
            <p:cNvPr id="9" name="Picture 8" descr="C:\Users\a.lynch\Desktop\ACSBP_accredited_LHU.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80148" y="5065914"/>
              <a:ext cx="923544" cy="1097280"/>
            </a:xfrm>
            <a:prstGeom prst="rect">
              <a:avLst/>
            </a:prstGeom>
            <a:noFill/>
            <a:ln>
              <a:noFill/>
            </a:ln>
          </p:spPr>
        </p:pic>
      </p:grpSp>
      <p:cxnSp>
        <p:nvCxnSpPr>
          <p:cNvPr id="10" name="Straight Connector 9"/>
          <p:cNvCxnSpPr/>
          <p:nvPr userDrawn="1"/>
        </p:nvCxnSpPr>
        <p:spPr>
          <a:xfrm>
            <a:off x="430003" y="6565301"/>
            <a:ext cx="6533510" cy="5856"/>
          </a:xfrm>
          <a:prstGeom prst="line">
            <a:avLst/>
          </a:prstGeom>
          <a:ln w="19050">
            <a:solidFill>
              <a:srgbClr val="163E5D"/>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8779119" y="548641"/>
            <a:ext cx="0" cy="4646575"/>
          </a:xfrm>
          <a:prstGeom prst="line">
            <a:avLst/>
          </a:prstGeom>
          <a:ln w="19050">
            <a:solidFill>
              <a:srgbClr val="163E5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963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C5EC60-FA32-46D3-84CE-AD966D6371CF}" type="datetimeFigureOut">
              <a:rPr lang="en-US" smtClean="0"/>
              <a:t>4/21/2020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BC5B1D-A7C3-46BE-A8D9-1A8F147CE85B}" type="slidenum">
              <a:rPr lang="en-US" smtClean="0"/>
              <a:t>‹#›</a:t>
            </a:fld>
            <a:endParaRPr lang="en-US"/>
          </a:p>
        </p:txBody>
      </p:sp>
      <p:grpSp>
        <p:nvGrpSpPr>
          <p:cNvPr id="7" name="Group 6"/>
          <p:cNvGrpSpPr/>
          <p:nvPr userDrawn="1"/>
        </p:nvGrpSpPr>
        <p:grpSpPr>
          <a:xfrm>
            <a:off x="7173211" y="5473877"/>
            <a:ext cx="1703198" cy="1097280"/>
            <a:chOff x="8832761" y="5065914"/>
            <a:chExt cx="2270931" cy="1097280"/>
          </a:xfrm>
        </p:grpSpPr>
        <p:pic>
          <p:nvPicPr>
            <p:cNvPr id="8" name="Picture 7" descr="SNHU Business"/>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32761" y="5065914"/>
              <a:ext cx="1097280" cy="1097280"/>
            </a:xfrm>
            <a:prstGeom prst="rect">
              <a:avLst/>
            </a:prstGeom>
            <a:noFill/>
            <a:ln>
              <a:noFill/>
            </a:ln>
          </p:spPr>
        </p:pic>
        <p:pic>
          <p:nvPicPr>
            <p:cNvPr id="9" name="Picture 8" descr="C:\Users\a.lynch\Desktop\ACSBP_accredited_LHU.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80148" y="5065914"/>
              <a:ext cx="923544" cy="1097280"/>
            </a:xfrm>
            <a:prstGeom prst="rect">
              <a:avLst/>
            </a:prstGeom>
            <a:noFill/>
            <a:ln>
              <a:noFill/>
            </a:ln>
          </p:spPr>
        </p:pic>
      </p:grpSp>
      <p:cxnSp>
        <p:nvCxnSpPr>
          <p:cNvPr id="10" name="Straight Connector 9"/>
          <p:cNvCxnSpPr/>
          <p:nvPr userDrawn="1"/>
        </p:nvCxnSpPr>
        <p:spPr>
          <a:xfrm>
            <a:off x="430003" y="6565301"/>
            <a:ext cx="6533510" cy="5856"/>
          </a:xfrm>
          <a:prstGeom prst="line">
            <a:avLst/>
          </a:prstGeom>
          <a:ln w="19050">
            <a:solidFill>
              <a:srgbClr val="163E5D"/>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8779119" y="548641"/>
            <a:ext cx="0" cy="4646575"/>
          </a:xfrm>
          <a:prstGeom prst="line">
            <a:avLst/>
          </a:prstGeom>
          <a:ln w="19050">
            <a:solidFill>
              <a:srgbClr val="163E5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40540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250335"/>
            <a:ext cx="2057400" cy="365125"/>
          </a:xfrm>
          <a:prstGeom prst="rect">
            <a:avLst/>
          </a:prstGeom>
        </p:spPr>
        <p:txBody>
          <a:bodyPr vert="horz" lIns="91440" tIns="45720" rIns="91440" bIns="45720" rtlCol="0" anchor="ctr"/>
          <a:lstStyle>
            <a:lvl1pPr algn="l">
              <a:defRPr sz="1200">
                <a:solidFill>
                  <a:srgbClr val="435885"/>
                </a:solidFill>
              </a:defRPr>
            </a:lvl1pPr>
          </a:lstStyle>
          <a:p>
            <a:fld id="{17C5EC60-FA32-46D3-84CE-AD966D6371CF}" type="datetimeFigureOut">
              <a:rPr lang="en-US" smtClean="0"/>
              <a:pPr/>
              <a:t>4/21/2020</a:t>
            </a:fld>
            <a:endParaRPr lang="en-US" dirty="0"/>
          </a:p>
        </p:txBody>
      </p:sp>
      <p:sp>
        <p:nvSpPr>
          <p:cNvPr id="5" name="Footer Placeholder 4"/>
          <p:cNvSpPr>
            <a:spLocks noGrp="1"/>
          </p:cNvSpPr>
          <p:nvPr>
            <p:ph type="ftr" sz="quarter" idx="3"/>
          </p:nvPr>
        </p:nvSpPr>
        <p:spPr>
          <a:xfrm>
            <a:off x="3028950" y="6237083"/>
            <a:ext cx="3086100" cy="365125"/>
          </a:xfrm>
          <a:prstGeom prst="rect">
            <a:avLst/>
          </a:prstGeom>
        </p:spPr>
        <p:txBody>
          <a:bodyPr vert="horz" lIns="91440" tIns="45720" rIns="91440" bIns="45720" rtlCol="0" anchor="ctr"/>
          <a:lstStyle>
            <a:lvl1pPr algn="ctr">
              <a:defRPr sz="1200">
                <a:solidFill>
                  <a:srgbClr val="435885"/>
                </a:solidFill>
              </a:defRPr>
            </a:lvl1pPr>
          </a:lstStyle>
          <a:p>
            <a:endParaRPr lang="en-US" dirty="0"/>
          </a:p>
        </p:txBody>
      </p:sp>
      <p:sp>
        <p:nvSpPr>
          <p:cNvPr id="6" name="Slide Number Placeholder 5"/>
          <p:cNvSpPr>
            <a:spLocks noGrp="1"/>
          </p:cNvSpPr>
          <p:nvPr>
            <p:ph type="sldNum" sz="quarter" idx="4"/>
          </p:nvPr>
        </p:nvSpPr>
        <p:spPr>
          <a:xfrm>
            <a:off x="6420046" y="6250334"/>
            <a:ext cx="527681" cy="365125"/>
          </a:xfrm>
          <a:prstGeom prst="rect">
            <a:avLst/>
          </a:prstGeom>
        </p:spPr>
        <p:txBody>
          <a:bodyPr vert="horz" lIns="91440" tIns="45720" rIns="91440" bIns="45720" rtlCol="0" anchor="ctr"/>
          <a:lstStyle>
            <a:lvl1pPr algn="r">
              <a:defRPr sz="1200">
                <a:solidFill>
                  <a:srgbClr val="435885"/>
                </a:solidFill>
              </a:defRPr>
            </a:lvl1pPr>
          </a:lstStyle>
          <a:p>
            <a:fld id="{D3BC5B1D-A7C3-46BE-A8D9-1A8F147CE85B}" type="slidenum">
              <a:rPr lang="en-US" smtClean="0"/>
              <a:pPr/>
              <a:t>‹#›</a:t>
            </a:fld>
            <a:endParaRPr lang="en-US" dirty="0"/>
          </a:p>
        </p:txBody>
      </p:sp>
      <p:grpSp>
        <p:nvGrpSpPr>
          <p:cNvPr id="7" name="Group 6"/>
          <p:cNvGrpSpPr/>
          <p:nvPr userDrawn="1"/>
        </p:nvGrpSpPr>
        <p:grpSpPr>
          <a:xfrm>
            <a:off x="7173211" y="5473877"/>
            <a:ext cx="1703198" cy="1097280"/>
            <a:chOff x="8832761" y="5065914"/>
            <a:chExt cx="2270931" cy="1097280"/>
          </a:xfrm>
        </p:grpSpPr>
        <p:pic>
          <p:nvPicPr>
            <p:cNvPr id="8" name="Picture 7" descr="SNHU Business"/>
            <p:cNvPicPr>
              <a:picLocks noChangeAspect="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8832761" y="5065914"/>
              <a:ext cx="1097280" cy="1097280"/>
            </a:xfrm>
            <a:prstGeom prst="rect">
              <a:avLst/>
            </a:prstGeom>
            <a:noFill/>
            <a:ln>
              <a:noFill/>
            </a:ln>
          </p:spPr>
        </p:pic>
        <p:pic>
          <p:nvPicPr>
            <p:cNvPr id="9" name="Picture 8" descr="C:\Users\a.lynch\Desktop\ACSBP_accredited_LHU.jpg"/>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0180148" y="5065914"/>
              <a:ext cx="923544" cy="1097280"/>
            </a:xfrm>
            <a:prstGeom prst="rect">
              <a:avLst/>
            </a:prstGeom>
            <a:noFill/>
            <a:ln>
              <a:noFill/>
            </a:ln>
          </p:spPr>
        </p:pic>
      </p:grpSp>
      <p:cxnSp>
        <p:nvCxnSpPr>
          <p:cNvPr id="10" name="Straight Connector 9"/>
          <p:cNvCxnSpPr/>
          <p:nvPr userDrawn="1"/>
        </p:nvCxnSpPr>
        <p:spPr>
          <a:xfrm>
            <a:off x="430003" y="6565301"/>
            <a:ext cx="6533510" cy="5856"/>
          </a:xfrm>
          <a:prstGeom prst="line">
            <a:avLst/>
          </a:prstGeom>
          <a:ln w="19050">
            <a:solidFill>
              <a:srgbClr val="163E5D"/>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8779119" y="548641"/>
            <a:ext cx="0" cy="4646575"/>
          </a:xfrm>
          <a:prstGeom prst="line">
            <a:avLst/>
          </a:prstGeom>
          <a:ln w="19050">
            <a:solidFill>
              <a:srgbClr val="163E5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84886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b="1" kern="1200">
          <a:solidFill>
            <a:srgbClr val="435885"/>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hyperlink" Target="http://smallbusiness.chron.com/7-cs-effective-business-communication-114.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SB205 Presentation Contents/Considerations</a:t>
            </a:r>
            <a:endParaRPr lang="en-US" b="0" dirty="0"/>
          </a:p>
        </p:txBody>
      </p:sp>
      <p:sp>
        <p:nvSpPr>
          <p:cNvPr id="3" name="Content Placeholder 2"/>
          <p:cNvSpPr>
            <a:spLocks noGrp="1"/>
          </p:cNvSpPr>
          <p:nvPr>
            <p:ph idx="1"/>
          </p:nvPr>
        </p:nvSpPr>
        <p:spPr>
          <a:xfrm>
            <a:off x="628650" y="1825625"/>
            <a:ext cx="7886700" cy="4413810"/>
          </a:xfrm>
        </p:spPr>
        <p:txBody>
          <a:bodyPr>
            <a:normAutofit fontScale="77500" lnSpcReduction="20000"/>
          </a:bodyPr>
          <a:lstStyle/>
          <a:p>
            <a:pPr marL="0" indent="0">
              <a:lnSpc>
                <a:spcPct val="150000"/>
              </a:lnSpc>
              <a:spcBef>
                <a:spcPts val="0"/>
              </a:spcBef>
              <a:buNone/>
            </a:pPr>
            <a:r>
              <a:rPr lang="en-US" sz="1800" b="1" u="sng" dirty="0"/>
              <a:t>Contents</a:t>
            </a:r>
          </a:p>
          <a:p>
            <a:pPr>
              <a:lnSpc>
                <a:spcPct val="150000"/>
              </a:lnSpc>
              <a:spcBef>
                <a:spcPts val="0"/>
              </a:spcBef>
              <a:defRPr/>
            </a:pPr>
            <a:r>
              <a:rPr lang="en-US" sz="1800" dirty="0"/>
              <a:t>Introduction/Title Slide (Full Names) (Single Slide)</a:t>
            </a:r>
          </a:p>
          <a:p>
            <a:pPr>
              <a:lnSpc>
                <a:spcPct val="150000"/>
              </a:lnSpc>
              <a:spcBef>
                <a:spcPts val="0"/>
              </a:spcBef>
            </a:pPr>
            <a:r>
              <a:rPr lang="en-US" sz="1800" dirty="0"/>
              <a:t>Purpose of Presentation/Overview of Contents (Single Slide)</a:t>
            </a:r>
          </a:p>
          <a:p>
            <a:pPr>
              <a:lnSpc>
                <a:spcPct val="150000"/>
              </a:lnSpc>
              <a:spcBef>
                <a:spcPts val="0"/>
              </a:spcBef>
            </a:pPr>
            <a:r>
              <a:rPr lang="en-US" sz="1800" dirty="0"/>
              <a:t>Outline Research Leading to Recommendation (2-3 slides)</a:t>
            </a:r>
          </a:p>
          <a:p>
            <a:pPr>
              <a:lnSpc>
                <a:spcPct val="150000"/>
              </a:lnSpc>
              <a:spcBef>
                <a:spcPts val="0"/>
              </a:spcBef>
              <a:defRPr/>
            </a:pPr>
            <a:r>
              <a:rPr lang="en-US" sz="1800" dirty="0"/>
              <a:t>State Recommendation/Project Idea (Stand Alone on Single Slide)</a:t>
            </a:r>
          </a:p>
          <a:p>
            <a:pPr>
              <a:lnSpc>
                <a:spcPct val="150000"/>
              </a:lnSpc>
              <a:spcBef>
                <a:spcPts val="0"/>
              </a:spcBef>
            </a:pPr>
            <a:r>
              <a:rPr lang="en-US" sz="1800" dirty="0"/>
              <a:t>State impact on SNHU and linkage to TBL (Triple Bottom Line) (1-2 slides)</a:t>
            </a:r>
          </a:p>
          <a:p>
            <a:pPr>
              <a:lnSpc>
                <a:spcPct val="150000"/>
              </a:lnSpc>
              <a:spcBef>
                <a:spcPts val="0"/>
              </a:spcBef>
            </a:pPr>
            <a:r>
              <a:rPr lang="en-US" sz="1800" dirty="0"/>
              <a:t>State Realistic/Measurable Objectives (Stand Alone on Single Slide – list all)</a:t>
            </a:r>
          </a:p>
          <a:p>
            <a:pPr>
              <a:lnSpc>
                <a:spcPct val="150000"/>
              </a:lnSpc>
              <a:spcBef>
                <a:spcPts val="0"/>
              </a:spcBef>
              <a:defRPr/>
            </a:pPr>
            <a:r>
              <a:rPr lang="en-US" sz="1800" dirty="0"/>
              <a:t>Discuss Strategy/Tactics (project content)(1-2 Slides for each objective)</a:t>
            </a:r>
          </a:p>
          <a:p>
            <a:pPr>
              <a:lnSpc>
                <a:spcPct val="150000"/>
              </a:lnSpc>
              <a:spcBef>
                <a:spcPts val="0"/>
              </a:spcBef>
            </a:pPr>
            <a:r>
              <a:rPr lang="en-US" sz="1800" dirty="0"/>
              <a:t>Conclusion (Single Slide)</a:t>
            </a:r>
          </a:p>
          <a:p>
            <a:pPr marL="0" indent="0">
              <a:lnSpc>
                <a:spcPct val="150000"/>
              </a:lnSpc>
              <a:spcBef>
                <a:spcPts val="0"/>
              </a:spcBef>
              <a:buNone/>
            </a:pPr>
            <a:endParaRPr lang="en-US" sz="1800" b="1" u="sng" dirty="0"/>
          </a:p>
          <a:p>
            <a:pPr marL="0" indent="0">
              <a:lnSpc>
                <a:spcPct val="150000"/>
              </a:lnSpc>
              <a:spcBef>
                <a:spcPts val="0"/>
              </a:spcBef>
              <a:buNone/>
            </a:pPr>
            <a:r>
              <a:rPr lang="en-US" sz="1800" b="1" u="sng" dirty="0"/>
              <a:t>Considerations</a:t>
            </a:r>
          </a:p>
          <a:p>
            <a:pPr>
              <a:lnSpc>
                <a:spcPct val="150000"/>
              </a:lnSpc>
              <a:spcBef>
                <a:spcPts val="0"/>
              </a:spcBef>
            </a:pPr>
            <a:r>
              <a:rPr lang="en-US" sz="1800" dirty="0"/>
              <a:t>Present as though you are trying to persuade the client</a:t>
            </a:r>
          </a:p>
          <a:p>
            <a:pPr>
              <a:lnSpc>
                <a:spcPct val="150000"/>
              </a:lnSpc>
              <a:spcBef>
                <a:spcPts val="0"/>
              </a:spcBef>
            </a:pPr>
            <a:r>
              <a:rPr lang="en-US" sz="1800" dirty="0"/>
              <a:t>Design each slide to convey a clear message to client</a:t>
            </a:r>
          </a:p>
          <a:p>
            <a:pPr>
              <a:lnSpc>
                <a:spcPct val="150000"/>
              </a:lnSpc>
              <a:spcBef>
                <a:spcPts val="0"/>
              </a:spcBef>
            </a:pPr>
            <a:r>
              <a:rPr lang="en-US" sz="1800" dirty="0"/>
              <a:t>Consider visual alternatives to text</a:t>
            </a:r>
          </a:p>
          <a:p>
            <a:pPr>
              <a:lnSpc>
                <a:spcPct val="150000"/>
              </a:lnSpc>
              <a:spcBef>
                <a:spcPts val="0"/>
              </a:spcBef>
            </a:pPr>
            <a:r>
              <a:rPr lang="en-US" sz="1800" dirty="0"/>
              <a:t>Note important slide content vs. content that can be delivered orally to client</a:t>
            </a:r>
          </a:p>
        </p:txBody>
      </p:sp>
    </p:spTree>
    <p:extLst>
      <p:ext uri="{BB962C8B-B14F-4D97-AF65-F5344CB8AC3E}">
        <p14:creationId xmlns:p14="http://schemas.microsoft.com/office/powerpoint/2010/main" val="35823551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49975"/>
            <a:ext cx="7886700" cy="615568"/>
          </a:xfrm>
        </p:spPr>
        <p:txBody>
          <a:bodyPr>
            <a:normAutofit fontScale="90000"/>
          </a:bodyPr>
          <a:lstStyle/>
          <a:p>
            <a:pPr algn="ctr"/>
            <a:r>
              <a:rPr lang="en-US" sz="3600" dirty="0"/>
              <a:t>7 C’s of Effective Business Communication</a:t>
            </a:r>
            <a:endParaRPr lang="en-US" sz="3600" b="0" dirty="0"/>
          </a:p>
        </p:txBody>
      </p:sp>
      <p:sp>
        <p:nvSpPr>
          <p:cNvPr id="4" name="Rectangle 3"/>
          <p:cNvSpPr/>
          <p:nvPr/>
        </p:nvSpPr>
        <p:spPr>
          <a:xfrm>
            <a:off x="4708150" y="5598855"/>
            <a:ext cx="2338109" cy="892552"/>
          </a:xfrm>
          <a:prstGeom prst="rect">
            <a:avLst/>
          </a:prstGeom>
        </p:spPr>
        <p:txBody>
          <a:bodyPr wrap="square">
            <a:spAutoFit/>
          </a:bodyPr>
          <a:lstStyle/>
          <a:p>
            <a:r>
              <a:rPr lang="en-US" sz="1400" b="1" dirty="0"/>
              <a:t>SOURCE</a:t>
            </a:r>
            <a:endParaRPr lang="en-US" sz="900" b="1" dirty="0"/>
          </a:p>
          <a:p>
            <a:r>
              <a:rPr lang="en-US" sz="900" dirty="0"/>
              <a:t>7 C's of Effective Business Communication by </a:t>
            </a:r>
            <a:r>
              <a:rPr lang="en-US" sz="900" dirty="0" err="1"/>
              <a:t>by</a:t>
            </a:r>
            <a:r>
              <a:rPr lang="en-US" sz="900" dirty="0"/>
              <a:t> George N. Root III via </a:t>
            </a:r>
            <a:r>
              <a:rPr lang="en-US" sz="900" dirty="0">
                <a:hlinkClick r:id="rId2"/>
              </a:rPr>
              <a:t>http://smallbusiness.chron.com/7-cs-effective-business-communication-114.html</a:t>
            </a:r>
            <a:r>
              <a:rPr lang="en-US" sz="900" dirty="0"/>
              <a:t> </a:t>
            </a:r>
          </a:p>
        </p:txBody>
      </p:sp>
      <p:sp>
        <p:nvSpPr>
          <p:cNvPr id="5" name="Rectangle 4"/>
          <p:cNvSpPr/>
          <p:nvPr/>
        </p:nvSpPr>
        <p:spPr>
          <a:xfrm>
            <a:off x="779501" y="5481319"/>
            <a:ext cx="3834517" cy="1077218"/>
          </a:xfrm>
          <a:prstGeom prst="rect">
            <a:avLst/>
          </a:prstGeom>
        </p:spPr>
        <p:txBody>
          <a:bodyPr wrap="square">
            <a:spAutoFit/>
          </a:bodyPr>
          <a:lstStyle/>
          <a:p>
            <a:r>
              <a:rPr lang="en-US" sz="1600" b="1" dirty="0"/>
              <a:t>Concise</a:t>
            </a:r>
          </a:p>
          <a:p>
            <a:r>
              <a:rPr lang="en-US" sz="1200" dirty="0"/>
              <a:t>In business it pays to get to the point quickly. Effective business communication uses concise and straightforward language that gets the point across completely and in a manner that encourages efficient action.</a:t>
            </a:r>
          </a:p>
        </p:txBody>
      </p:sp>
      <p:sp>
        <p:nvSpPr>
          <p:cNvPr id="6" name="Rectangle 5"/>
          <p:cNvSpPr/>
          <p:nvPr/>
        </p:nvSpPr>
        <p:spPr>
          <a:xfrm>
            <a:off x="4708150" y="2195792"/>
            <a:ext cx="3617258" cy="1261884"/>
          </a:xfrm>
          <a:prstGeom prst="rect">
            <a:avLst/>
          </a:prstGeom>
        </p:spPr>
        <p:txBody>
          <a:bodyPr wrap="square">
            <a:spAutoFit/>
          </a:bodyPr>
          <a:lstStyle/>
          <a:p>
            <a:r>
              <a:rPr lang="en-US" sz="1600" b="1" dirty="0"/>
              <a:t>Complete</a:t>
            </a:r>
            <a:endParaRPr lang="en-US" sz="1200" b="1" dirty="0"/>
          </a:p>
          <a:p>
            <a:r>
              <a:rPr lang="en-US" sz="1200" dirty="0"/>
              <a:t>Plan your business communication carefully so you get all of the information to your recipient the first time. If you leave out important information in your initial correspondence, that will cause a series of problems that will take time to repair</a:t>
            </a:r>
          </a:p>
        </p:txBody>
      </p:sp>
      <p:sp>
        <p:nvSpPr>
          <p:cNvPr id="7" name="Rectangle 6"/>
          <p:cNvSpPr/>
          <p:nvPr/>
        </p:nvSpPr>
        <p:spPr>
          <a:xfrm>
            <a:off x="775303" y="2254236"/>
            <a:ext cx="3617258" cy="1631216"/>
          </a:xfrm>
          <a:prstGeom prst="rect">
            <a:avLst/>
          </a:prstGeom>
        </p:spPr>
        <p:txBody>
          <a:bodyPr wrap="square">
            <a:spAutoFit/>
          </a:bodyPr>
          <a:lstStyle/>
          <a:p>
            <a:r>
              <a:rPr lang="en-US" sz="1600" b="1" dirty="0"/>
              <a:t>Conversational</a:t>
            </a:r>
            <a:endParaRPr lang="en-US" sz="1200" b="1" dirty="0"/>
          </a:p>
          <a:p>
            <a:r>
              <a:rPr lang="en-US" sz="1200" dirty="0"/>
              <a:t>According to communication coach </a:t>
            </a:r>
            <a:r>
              <a:rPr lang="en-US" sz="1200" dirty="0" err="1"/>
              <a:t>Ric</a:t>
            </a:r>
            <a:r>
              <a:rPr lang="en-US" sz="1200" dirty="0"/>
              <a:t> Phillips, writing on the Evan Carmichael website, it is important to present your information in a conversational tone that invites interaction, rather than a confrontational tone that can cause an argument. Effective communication presents the information in a manner that is not emotional but instead professional.</a:t>
            </a:r>
          </a:p>
        </p:txBody>
      </p:sp>
      <p:sp>
        <p:nvSpPr>
          <p:cNvPr id="8" name="Rectangle 7"/>
          <p:cNvSpPr/>
          <p:nvPr/>
        </p:nvSpPr>
        <p:spPr>
          <a:xfrm>
            <a:off x="775303" y="758442"/>
            <a:ext cx="3649196" cy="1446550"/>
          </a:xfrm>
          <a:prstGeom prst="rect">
            <a:avLst/>
          </a:prstGeom>
        </p:spPr>
        <p:txBody>
          <a:bodyPr wrap="square">
            <a:spAutoFit/>
          </a:bodyPr>
          <a:lstStyle/>
          <a:p>
            <a:r>
              <a:rPr lang="en-US" sz="1600" b="1" dirty="0"/>
              <a:t>Clear</a:t>
            </a:r>
            <a:endParaRPr lang="en-US" sz="1200" b="1" dirty="0"/>
          </a:p>
          <a:p>
            <a:r>
              <a:rPr lang="en-US" sz="1200" dirty="0"/>
              <a:t>With a business communication, you sometimes get only one chance to make your point. If your information is misunderstood, you may not have the opportunity to correct it before it escalates into a problem. When you present your information, be sure to do so in a clear voice that allows every word to be understood.</a:t>
            </a:r>
          </a:p>
        </p:txBody>
      </p:sp>
      <p:sp>
        <p:nvSpPr>
          <p:cNvPr id="9" name="Rectangle 8"/>
          <p:cNvSpPr/>
          <p:nvPr/>
        </p:nvSpPr>
        <p:spPr>
          <a:xfrm>
            <a:off x="775303" y="3934696"/>
            <a:ext cx="4064375" cy="1495794"/>
          </a:xfrm>
          <a:prstGeom prst="rect">
            <a:avLst/>
          </a:prstGeom>
        </p:spPr>
        <p:txBody>
          <a:bodyPr wrap="square">
            <a:spAutoFit/>
          </a:bodyPr>
          <a:lstStyle/>
          <a:p>
            <a:pPr>
              <a:lnSpc>
                <a:spcPct val="120000"/>
              </a:lnSpc>
            </a:pPr>
            <a:r>
              <a:rPr lang="en-US" sz="1600" b="1" dirty="0"/>
              <a:t>Considerate</a:t>
            </a:r>
            <a:endParaRPr lang="en-US" sz="1200" b="1" dirty="0"/>
          </a:p>
          <a:p>
            <a:pPr>
              <a:spcBef>
                <a:spcPts val="0"/>
              </a:spcBef>
            </a:pPr>
            <a:r>
              <a:rPr lang="en-US" sz="1200" dirty="0"/>
              <a:t>When speaking to business associates or customers, always open the conversation to questions and clarifications. When you finish a statement, allow a moment for the other person to ask a question before you go on to your next part. When you answer a question, be sure the answer is understood before moving on in the conversation.</a:t>
            </a:r>
          </a:p>
        </p:txBody>
      </p:sp>
      <p:sp>
        <p:nvSpPr>
          <p:cNvPr id="10" name="Rectangle 9"/>
          <p:cNvSpPr/>
          <p:nvPr/>
        </p:nvSpPr>
        <p:spPr>
          <a:xfrm>
            <a:off x="4693436" y="765543"/>
            <a:ext cx="3970244" cy="1261884"/>
          </a:xfrm>
          <a:prstGeom prst="rect">
            <a:avLst/>
          </a:prstGeom>
        </p:spPr>
        <p:txBody>
          <a:bodyPr wrap="square">
            <a:spAutoFit/>
          </a:bodyPr>
          <a:lstStyle/>
          <a:p>
            <a:r>
              <a:rPr lang="en-US" sz="1600" b="1" dirty="0"/>
              <a:t>Confidence</a:t>
            </a:r>
            <a:endParaRPr lang="en-US" sz="1200" b="1" dirty="0"/>
          </a:p>
          <a:p>
            <a:r>
              <a:rPr lang="en-US" sz="1200" dirty="0"/>
              <a:t>An air of confidence in your conversation helps add credibility to your information. Present your data with a clear and commanding tone that indicates that you know the subject you are speaking about and that the information being presented is valuable.</a:t>
            </a:r>
          </a:p>
        </p:txBody>
      </p:sp>
      <p:sp>
        <p:nvSpPr>
          <p:cNvPr id="11" name="Rectangle 10"/>
          <p:cNvSpPr/>
          <p:nvPr/>
        </p:nvSpPr>
        <p:spPr>
          <a:xfrm>
            <a:off x="4735457" y="3934471"/>
            <a:ext cx="3970244" cy="1077218"/>
          </a:xfrm>
          <a:prstGeom prst="rect">
            <a:avLst/>
          </a:prstGeom>
        </p:spPr>
        <p:txBody>
          <a:bodyPr wrap="square">
            <a:spAutoFit/>
          </a:bodyPr>
          <a:lstStyle/>
          <a:p>
            <a:r>
              <a:rPr lang="en-US" sz="1600" b="1" dirty="0"/>
              <a:t>Check</a:t>
            </a:r>
            <a:endParaRPr lang="en-US" sz="1200" b="1" dirty="0"/>
          </a:p>
          <a:p>
            <a:r>
              <a:rPr lang="en-US" sz="1200" dirty="0"/>
              <a:t>Always check your data and facts before giving a business presentation of any kind. You may have useful ideas, but if they are accompanied by incorrect information, the power of your ideas is lost.</a:t>
            </a:r>
          </a:p>
        </p:txBody>
      </p:sp>
    </p:spTree>
    <p:extLst>
      <p:ext uri="{BB962C8B-B14F-4D97-AF65-F5344CB8AC3E}">
        <p14:creationId xmlns:p14="http://schemas.microsoft.com/office/powerpoint/2010/main" val="42072019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B Presentation Template FA2016" id="{65144CC9-F0CD-4D6E-953D-0A6FAE760607}" vid="{567F171B-817E-45DD-902B-2D18C12667A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SB Presentation Template FA2016</Template>
  <TotalTime>796</TotalTime>
  <Words>517</Words>
  <Application>Microsoft Office PowerPoint</Application>
  <PresentationFormat>On-screen Show (4:3)</PresentationFormat>
  <Paragraphs>33</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Office Theme</vt:lpstr>
      <vt:lpstr>SB205 Presentation Contents/Considerations</vt:lpstr>
      <vt:lpstr>7 C’s of Effective Business Communication</vt:lpstr>
    </vt:vector>
  </TitlesOfParts>
  <Company>SNHU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Lynch, Andrew</dc:creator>
  <cp:lastModifiedBy>Alrajhi, Faisal</cp:lastModifiedBy>
  <cp:revision>65</cp:revision>
  <cp:lastPrinted>2016-12-01T12:59:54Z</cp:lastPrinted>
  <dcterms:created xsi:type="dcterms:W3CDTF">2016-11-30T21:14:39Z</dcterms:created>
  <dcterms:modified xsi:type="dcterms:W3CDTF">2020-04-22T00:16:15Z</dcterms:modified>
</cp:coreProperties>
</file>